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9"/>
  </p:notesMasterIdLst>
  <p:sldIdLst>
    <p:sldId id="256" r:id="rId2"/>
    <p:sldId id="283" r:id="rId3"/>
    <p:sldId id="282" r:id="rId4"/>
    <p:sldId id="280" r:id="rId5"/>
    <p:sldId id="281" r:id="rId6"/>
    <p:sldId id="284" r:id="rId7"/>
    <p:sldId id="306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/>
    <p:restoredTop sz="96301"/>
  </p:normalViewPr>
  <p:slideViewPr>
    <p:cSldViewPr snapToGrid="0">
      <p:cViewPr varScale="1">
        <p:scale>
          <a:sx n="122" d="100"/>
          <a:sy n="122" d="100"/>
        </p:scale>
        <p:origin x="21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D25262-7ADE-304A-B1BB-4A7EDACB30E0}" type="datetimeFigureOut">
              <a:rPr lang="fr-FR" smtClean="0"/>
              <a:t>17/12/2024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B4F984-2469-954B-9FEF-0AD028A2AC3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28579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fd73b84b59_0_1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fd73b84b59_0_1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fd73b84b59_0_16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fd73b84b59_0_16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0053a9b37a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0053a9b37a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817879"/>
            <a:ext cx="10058400" cy="858753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7335"/>
            <a:ext cx="9824409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90"/>
            <a:ext cx="2878667" cy="1046788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9612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3341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0958" y="791524"/>
            <a:ext cx="15430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Espace réservé du texte 11"/>
          <p:cNvSpPr txBox="1">
            <a:spLocks/>
          </p:cNvSpPr>
          <p:nvPr/>
        </p:nvSpPr>
        <p:spPr>
          <a:xfrm>
            <a:off x="1" y="6169025"/>
            <a:ext cx="7264400" cy="23018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043685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446755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2964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90"/>
            <a:ext cx="2878667" cy="1046788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2093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447470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2252132"/>
            <a:ext cx="4937760" cy="361696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2252131"/>
            <a:ext cx="4937760" cy="3616963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9301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447469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23959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3081584"/>
            <a:ext cx="4937760" cy="2878949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221419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3081584"/>
            <a:ext cx="4937760" cy="287895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1149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999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" y="78884"/>
            <a:ext cx="1543050" cy="561975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7395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24" y="41563"/>
            <a:ext cx="2319839" cy="8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4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1" y="0"/>
            <a:ext cx="2319839" cy="8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0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44675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67467"/>
            <a:ext cx="10058400" cy="37016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94422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"/>
            <a:ext cx="1619250" cy="590550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</p:spTree>
    <p:extLst>
      <p:ext uri="{BB962C8B-B14F-4D97-AF65-F5344CB8AC3E}">
        <p14:creationId xmlns:p14="http://schemas.microsoft.com/office/powerpoint/2010/main" val="14652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gif"/><Relationship Id="rId4" Type="http://schemas.openxmlformats.org/officeDocument/2006/relationships/hyperlink" Target="https://xkcd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hyperlink" Target="https://mobile.twitter.com/GraphCrim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8694FBA-6A99-BAA4-CA5E-43DA3DDC6F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4800" b="1" dirty="0"/>
              <a:t>Données : Enjeux, collecte et analyse</a:t>
            </a:r>
            <a:br>
              <a:rPr lang="fr-FR" sz="4800" dirty="0"/>
            </a:br>
            <a:r>
              <a:rPr lang="fr-FR" sz="2800" dirty="0"/>
              <a:t>Semestre 2 - Administration de la preuve (données quantitatives)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EDEBB6-CA2C-72DE-0A7A-143D16E6B5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fr-FR" dirty="0"/>
              <a:t>DECA 2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92E8670F-F1BD-F679-0858-A8FD92E8EB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65564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D395F4DF-E988-6B0D-FD48-3BAE65ED3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b="1" dirty="0"/>
              <a:t>Multiplication des données</a:t>
            </a:r>
          </a:p>
          <a:p>
            <a:pPr lvl="1">
              <a:buChar char="-"/>
            </a:pPr>
            <a:r>
              <a:rPr lang="fr-FR" dirty="0"/>
              <a:t>données et traces numériques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fr-FR" b="1" dirty="0"/>
              <a:t>Progrès informatiques et puissance de calcul</a:t>
            </a:r>
          </a:p>
          <a:p>
            <a:pPr lvl="1">
              <a:buChar char="-"/>
            </a:pPr>
            <a:r>
              <a:rPr lang="fr-FR" dirty="0"/>
              <a:t>nouvelles méthodes /outils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fr-FR" b="1" dirty="0"/>
              <a:t>Énorme “</a:t>
            </a:r>
            <a:r>
              <a:rPr lang="fr-FR" b="1" dirty="0" err="1"/>
              <a:t>hype</a:t>
            </a:r>
            <a:r>
              <a:rPr lang="fr-FR" b="1" dirty="0"/>
              <a:t>”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Les data vont nous sauver…</a:t>
            </a: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3E3DCF7-FD35-47E7-01C0-18E7E61E5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Éléments de contexte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05AA1462-3571-9657-6C75-9B71786C85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Google Shape;78;p15" descr="Analyzing Toy Story Gif By Gif">
            <a:extLst>
              <a:ext uri="{FF2B5EF4-FFF2-40B4-BE49-F238E27FC236}">
                <a16:creationId xmlns:a16="http://schemas.microsoft.com/office/drawing/2014/main" id="{3F3F72A2-4DE4-4DE8-EED3-F8A77FD1C86B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5873" y="596811"/>
            <a:ext cx="3850301" cy="2751367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265;p42">
            <a:extLst>
              <a:ext uri="{FF2B5EF4-FFF2-40B4-BE49-F238E27FC236}">
                <a16:creationId xmlns:a16="http://schemas.microsoft.com/office/drawing/2014/main" id="{A78D8944-9017-9C0D-795F-48067C7F102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1990" y="4426527"/>
            <a:ext cx="5102368" cy="1712522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486C149-8CDA-004B-3331-BEA8827F99BD}"/>
              </a:ext>
            </a:extLst>
          </p:cNvPr>
          <p:cNvSpPr txBox="1"/>
          <p:nvPr/>
        </p:nvSpPr>
        <p:spPr>
          <a:xfrm>
            <a:off x="6458419" y="5098122"/>
            <a:ext cx="928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hlinkClick r:id="rId4"/>
              </a:rPr>
              <a:t>@</a:t>
            </a:r>
            <a:r>
              <a:rPr lang="fr-FR" dirty="0" err="1">
                <a:hlinkClick r:id="rId4"/>
              </a:rPr>
              <a:t>xkcd</a:t>
            </a:r>
            <a:r>
              <a:rPr lang="fr-FR" dirty="0">
                <a:hlinkClick r:id="rId4"/>
              </a:rPr>
              <a:t> </a:t>
            </a:r>
            <a:endParaRPr lang="fr-FR" dirty="0"/>
          </a:p>
        </p:txBody>
      </p:sp>
      <p:pic>
        <p:nvPicPr>
          <p:cNvPr id="9" name="Google Shape;79;p15" descr="Bullshit Detector GIF by Product Hunt">
            <a:extLst>
              <a:ext uri="{FF2B5EF4-FFF2-40B4-BE49-F238E27FC236}">
                <a16:creationId xmlns:a16="http://schemas.microsoft.com/office/drawing/2014/main" id="{49DEB50D-2E9D-D0B9-8786-EB34E4A5C56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5873" y="3764908"/>
            <a:ext cx="3850301" cy="21041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99609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D4C2404-12B2-0DCE-A9A3-3BDCCA0FF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b="1" dirty="0"/>
              <a:t>Être capable de naviguer dans un monde plein de données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Familiariser à la notion de données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Acquérir les compétences de lecture de tableaux et visualisation des données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-&gt; mieux comprendre les sujets, aide à la décision, etc.</a:t>
            </a:r>
          </a:p>
          <a:p>
            <a:r>
              <a:rPr lang="fr-FR" b="1" dirty="0"/>
              <a:t>Plus long terme :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effets évolutions numériques : renouvellement des objets d’étude et des outils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multiplication des données pouvant faire l’objet d’investigations</a:t>
            </a:r>
          </a:p>
          <a:p>
            <a:pPr lvl="1">
              <a:buFont typeface="Wingdings" pitchFamily="2" charset="2"/>
              <a:buChar char="§"/>
            </a:pPr>
            <a:r>
              <a:rPr lang="fr-FR" dirty="0"/>
              <a:t>capacité des SHS à se saisir des nouveaux outils numériques et les mobiliser (évolution des outils statistiques, renouveau des méthodes quantitatives et qualitatives, etc.)</a:t>
            </a:r>
          </a:p>
          <a:p>
            <a:endParaRPr lang="fr-FR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89703E9B-9B1E-32F7-1837-6D93BAE748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" dirty="0"/>
              <a:t>Pourquoi ?</a:t>
            </a:r>
            <a:endParaRPr lang="fr-FR" dirty="0"/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919816D-FD33-6C28-7675-5C1F6968F3C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C0B496E-D091-B0D0-561D-8551A62B3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900" y="289367"/>
            <a:ext cx="28575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10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2EA4DDA6-DF9F-E742-FE9D-8B5018B07D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43" name="Google Shape;143;p25"/>
          <p:cNvSpPr txBox="1">
            <a:spLocks noGrp="1"/>
          </p:cNvSpPr>
          <p:nvPr>
            <p:ph type="title" idx="4294967295"/>
          </p:nvPr>
        </p:nvSpPr>
        <p:spPr>
          <a:xfrm>
            <a:off x="415640" y="936628"/>
            <a:ext cx="11360150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fr" dirty="0"/>
              <a:t>Illustration : ma vie mon œuvre (?)</a:t>
            </a:r>
            <a:endParaRPr dirty="0"/>
          </a:p>
        </p:txBody>
      </p:sp>
      <p:sp>
        <p:nvSpPr>
          <p:cNvPr id="144" name="Google Shape;144;p25"/>
          <p:cNvSpPr txBox="1"/>
          <p:nvPr/>
        </p:nvSpPr>
        <p:spPr>
          <a:xfrm>
            <a:off x="9369600" y="1777634"/>
            <a:ext cx="2406800" cy="12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133" b="1">
                <a:latin typeface="Playfair Display"/>
                <a:ea typeface="Playfair Display"/>
                <a:cs typeface="Playfair Display"/>
                <a:sym typeface="Playfair Display"/>
              </a:rPr>
              <a:t>Nouvelles données</a:t>
            </a:r>
            <a:endParaRPr sz="2133" b="1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r>
              <a:rPr lang="fr" sz="2133">
                <a:latin typeface="Playfair Display"/>
                <a:ea typeface="Playfair Display"/>
                <a:cs typeface="Playfair Display"/>
                <a:sym typeface="Playfair Display"/>
              </a:rPr>
              <a:t>ex : Twitter</a:t>
            </a:r>
            <a:endParaRPr sz="2133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5" name="Google Shape;145;p25"/>
          <p:cNvSpPr txBox="1"/>
          <p:nvPr/>
        </p:nvSpPr>
        <p:spPr>
          <a:xfrm>
            <a:off x="8661917" y="5104568"/>
            <a:ext cx="3191200" cy="1230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133" b="1" dirty="0">
                <a:latin typeface="Playfair Display"/>
                <a:ea typeface="Playfair Display"/>
                <a:cs typeface="Playfair Display"/>
                <a:sym typeface="Playfair Display"/>
              </a:rPr>
              <a:t>Objet d’étude</a:t>
            </a:r>
            <a:endParaRPr sz="2133" b="1"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IA en médecine</a:t>
            </a:r>
            <a:endParaRPr sz="2133"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(Radiologie surtout)</a:t>
            </a:r>
            <a:endParaRPr sz="2133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146" name="Google Shape;146;p25"/>
          <p:cNvSpPr txBox="1"/>
          <p:nvPr/>
        </p:nvSpPr>
        <p:spPr>
          <a:xfrm>
            <a:off x="415600" y="1777634"/>
            <a:ext cx="3594000" cy="2215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buClr>
                <a:schemeClr val="dk2"/>
              </a:buClr>
              <a:buSzPts val="1100"/>
            </a:pPr>
            <a:r>
              <a:rPr lang="fr" sz="2133" b="1" dirty="0">
                <a:latin typeface="Playfair Display"/>
                <a:ea typeface="Playfair Display"/>
                <a:cs typeface="Playfair Display"/>
                <a:sym typeface="Playfair Display"/>
              </a:rPr>
              <a:t>Méthodes</a:t>
            </a:r>
            <a:endParaRPr sz="2133" b="1"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stat, approche quanti+ </a:t>
            </a:r>
            <a:r>
              <a:rPr lang="fr" sz="2133" dirty="0" err="1">
                <a:latin typeface="Playfair Display"/>
                <a:ea typeface="Playfair Display"/>
                <a:cs typeface="Playfair Display"/>
                <a:sym typeface="Playfair Display"/>
              </a:rPr>
              <a:t>quali</a:t>
            </a:r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 (des choses récentes, d’autres plus anciennes)</a:t>
            </a:r>
            <a:endParaRPr sz="2133" dirty="0"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ex : </a:t>
            </a:r>
            <a:r>
              <a:rPr lang="fr" sz="2133" dirty="0" err="1">
                <a:latin typeface="Playfair Display"/>
                <a:ea typeface="Playfair Display"/>
                <a:cs typeface="Playfair Display"/>
                <a:sym typeface="Playfair Display"/>
              </a:rPr>
              <a:t>webscraping</a:t>
            </a:r>
            <a:r>
              <a:rPr lang="fr" sz="2133" dirty="0">
                <a:latin typeface="Playfair Display"/>
                <a:ea typeface="Playfair Display"/>
                <a:cs typeface="Playfair Display"/>
                <a:sym typeface="Playfair Display"/>
              </a:rPr>
              <a:t>, ML, NLP, etc.</a:t>
            </a:r>
            <a:endParaRPr sz="2133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147" name="Google Shape;1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8984" y="2152584"/>
            <a:ext cx="3594000" cy="2552800"/>
          </a:xfrm>
          <a:prstGeom prst="round2SameRect">
            <a:avLst>
              <a:gd name="adj1" fmla="val 16667"/>
              <a:gd name="adj2" fmla="val 0"/>
            </a:avLst>
          </a:prstGeom>
          <a:noFill/>
          <a:ln>
            <a:noFill/>
          </a:ln>
        </p:spPr>
      </p:pic>
      <p:cxnSp>
        <p:nvCxnSpPr>
          <p:cNvPr id="148" name="Google Shape;148;p25"/>
          <p:cNvCxnSpPr>
            <a:endCxn id="144" idx="1"/>
          </p:cNvCxnSpPr>
          <p:nvPr/>
        </p:nvCxnSpPr>
        <p:spPr>
          <a:xfrm flipV="1">
            <a:off x="7915200" y="2393071"/>
            <a:ext cx="1454400" cy="463363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9" name="Google Shape;149;p25"/>
          <p:cNvCxnSpPr/>
          <p:nvPr/>
        </p:nvCxnSpPr>
        <p:spPr>
          <a:xfrm>
            <a:off x="2901467" y="3626833"/>
            <a:ext cx="1397600" cy="584400"/>
          </a:xfrm>
          <a:prstGeom prst="curvedConnector3">
            <a:avLst>
              <a:gd name="adj1" fmla="val 60158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0" name="Google Shape;150;p25"/>
          <p:cNvCxnSpPr>
            <a:cxnSpLocks/>
          </p:cNvCxnSpPr>
          <p:nvPr/>
        </p:nvCxnSpPr>
        <p:spPr>
          <a:xfrm>
            <a:off x="7585116" y="4705384"/>
            <a:ext cx="1076801" cy="1033838"/>
          </a:xfrm>
          <a:prstGeom prst="curvedConnector3">
            <a:avLst>
              <a:gd name="adj1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1" name="Google Shape;151;p25"/>
          <p:cNvCxnSpPr>
            <a:cxnSpLocks/>
          </p:cNvCxnSpPr>
          <p:nvPr/>
        </p:nvCxnSpPr>
        <p:spPr>
          <a:xfrm flipH="1">
            <a:off x="2746251" y="4680503"/>
            <a:ext cx="1530517" cy="745301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2" name="Google Shape;152;p25"/>
          <p:cNvSpPr txBox="1"/>
          <p:nvPr/>
        </p:nvSpPr>
        <p:spPr>
          <a:xfrm>
            <a:off x="551467" y="5278221"/>
            <a:ext cx="51284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r>
              <a:rPr lang="fr" sz="2400" dirty="0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#aventure #dynamique #c’</a:t>
            </a:r>
            <a:r>
              <a:rPr lang="fr" sz="2400" dirty="0" err="1">
                <a:solidFill>
                  <a:schemeClr val="accent4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estlematin</a:t>
            </a:r>
            <a:endParaRPr sz="2400" dirty="0">
              <a:solidFill>
                <a:schemeClr val="accent4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EC0960-A389-F650-2687-36DDDD7B11B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4294967295"/>
          </p:nvPr>
        </p:nvSpPr>
        <p:spPr>
          <a:xfrm>
            <a:off x="436422" y="915846"/>
            <a:ext cx="11360150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 fontScale="90000"/>
          </a:bodyPr>
          <a:lstStyle/>
          <a:p>
            <a:r>
              <a:rPr lang="fr" dirty="0"/>
              <a:t>Nota bene : je code comme une brouette</a:t>
            </a:r>
            <a:endParaRPr dirty="0"/>
          </a:p>
        </p:txBody>
      </p:sp>
      <p:pic>
        <p:nvPicPr>
          <p:cNvPr id="158" name="Google Shape;158;p26" descr="double keyboard hacking 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300" y="2155767"/>
            <a:ext cx="5116800" cy="38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 descr="Cat Reaction 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00" y="2155767"/>
            <a:ext cx="3840000" cy="38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A27ED0B-8FD2-E88A-733F-88CD98A96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Tour de table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E72443E-167A-E103-2DDC-4B3A579C42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Aller sur le cours </a:t>
            </a:r>
            <a:r>
              <a:rPr lang="fr-FR" dirty="0" err="1"/>
              <a:t>moodle</a:t>
            </a:r>
            <a:r>
              <a:rPr lang="fr-FR" dirty="0"/>
              <a:t> (ça vous obligera à vous inscrire)</a:t>
            </a:r>
          </a:p>
          <a:p>
            <a:r>
              <a:rPr lang="fr-FR" dirty="0"/>
              <a:t>Dans la séance 1, aller sur le </a:t>
            </a:r>
            <a:r>
              <a:rPr lang="fr-FR" dirty="0" err="1"/>
              <a:t>wooclap</a:t>
            </a:r>
            <a:endParaRPr lang="fr-FR" dirty="0"/>
          </a:p>
          <a:p>
            <a:r>
              <a:rPr lang="fr-FR" dirty="0"/>
              <a:t>Saisir 2-3 mots clés qui vous viennent à l’esprit quand on dit « quanti / stat ».</a:t>
            </a:r>
          </a:p>
          <a:p>
            <a:pPr marL="0" indent="0">
              <a:buNone/>
            </a:pPr>
            <a:r>
              <a:rPr lang="fr-FR" dirty="0"/>
              <a:t> En discuter ensemble !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BF7D7D6-CFDC-1ED4-A39D-B8AE7BB2B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fr-FR" dirty="0"/>
              <a:t>WOOCLAP</a:t>
            </a:r>
          </a:p>
        </p:txBody>
      </p:sp>
    </p:spTree>
    <p:extLst>
      <p:ext uri="{BB962C8B-B14F-4D97-AF65-F5344CB8AC3E}">
        <p14:creationId xmlns:p14="http://schemas.microsoft.com/office/powerpoint/2010/main" val="276750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84F23BCB-6A2C-44F2-20D8-355F93AC9C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92" name="Google Shape;392;p63"/>
          <p:cNvSpPr txBox="1">
            <a:spLocks noGrp="1"/>
          </p:cNvSpPr>
          <p:nvPr>
            <p:ph type="title" idx="4294967295"/>
          </p:nvPr>
        </p:nvSpPr>
        <p:spPr>
          <a:xfrm>
            <a:off x="710503" y="458787"/>
            <a:ext cx="3667991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r>
              <a:rPr lang="fr-FR" sz="4000" dirty="0"/>
              <a:t>J’ai du bon data</a:t>
            </a:r>
          </a:p>
        </p:txBody>
      </p:sp>
      <p:pic>
        <p:nvPicPr>
          <p:cNvPr id="393" name="Google Shape;3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89" y="1039547"/>
            <a:ext cx="4666221" cy="50946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A2C648D-A3A1-B0BF-563F-C15AD3BFD34C}"/>
              </a:ext>
            </a:extLst>
          </p:cNvPr>
          <p:cNvSpPr txBox="1"/>
          <p:nvPr/>
        </p:nvSpPr>
        <p:spPr>
          <a:xfrm>
            <a:off x="7105112" y="5437469"/>
            <a:ext cx="3906711" cy="7489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>
              <a:spcBef>
                <a:spcPts val="800"/>
              </a:spcBef>
              <a:buNone/>
            </a:pPr>
            <a:r>
              <a:rPr lang="fr-FR" dirty="0"/>
              <a:t>Voir aussi @</a:t>
            </a:r>
            <a:r>
              <a:rPr lang="fr-FR" dirty="0" err="1"/>
              <a:t>GraphCrimes</a:t>
            </a:r>
            <a:endParaRPr lang="fr-FR" dirty="0"/>
          </a:p>
          <a:p>
            <a:pPr indent="-431789">
              <a:spcBef>
                <a:spcPts val="800"/>
              </a:spcBef>
              <a:buSzPts val="1500"/>
              <a:buChar char="-"/>
            </a:pPr>
            <a:r>
              <a:rPr lang="fr-FR" u="sng" dirty="0">
                <a:solidFill>
                  <a:schemeClr val="hlink"/>
                </a:solidFill>
                <a:hlinkClick r:id="rId4"/>
              </a:rPr>
              <a:t>https://twitter.com/GraphCrimes</a:t>
            </a:r>
            <a:endParaRPr lang="fr-FR" dirty="0"/>
          </a:p>
        </p:txBody>
      </p:sp>
      <p:pic>
        <p:nvPicPr>
          <p:cNvPr id="4" name="Google Shape;402;p64">
            <a:extLst>
              <a:ext uri="{FF2B5EF4-FFF2-40B4-BE49-F238E27FC236}">
                <a16:creationId xmlns:a16="http://schemas.microsoft.com/office/drawing/2014/main" id="{E1F9CA07-DE20-40AD-5D33-9F3451657403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81821" y="1357313"/>
            <a:ext cx="7016963" cy="38673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392;p63">
            <a:extLst>
              <a:ext uri="{FF2B5EF4-FFF2-40B4-BE49-F238E27FC236}">
                <a16:creationId xmlns:a16="http://schemas.microsoft.com/office/drawing/2014/main" id="{2CB25476-772F-FCE4-1C4D-1975E1746266}"/>
              </a:ext>
            </a:extLst>
          </p:cNvPr>
          <p:cNvSpPr txBox="1">
            <a:spLocks/>
          </p:cNvSpPr>
          <p:nvPr/>
        </p:nvSpPr>
        <p:spPr>
          <a:xfrm>
            <a:off x="6854539" y="671608"/>
            <a:ext cx="3667991" cy="76358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z="4000" dirty="0"/>
              <a:t>Moins bien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pobdx">
  <a:themeElements>
    <a:clrScheme name="Personnalisé 2">
      <a:dk1>
        <a:sysClr val="windowText" lastClr="000000"/>
      </a:dk1>
      <a:lt1>
        <a:sysClr val="window" lastClr="FFFFFF"/>
      </a:lt1>
      <a:dk2>
        <a:srgbClr val="039FA0"/>
      </a:dk2>
      <a:lt2>
        <a:srgbClr val="E2DFCC"/>
      </a:lt2>
      <a:accent1>
        <a:srgbClr val="FF0000"/>
      </a:accent1>
      <a:accent2>
        <a:srgbClr val="C00000"/>
      </a:accent2>
      <a:accent3>
        <a:srgbClr val="FCAE3B"/>
      </a:accent3>
      <a:accent4>
        <a:srgbClr val="000000"/>
      </a:accent4>
      <a:accent5>
        <a:srgbClr val="002060"/>
      </a:accent5>
      <a:accent6>
        <a:srgbClr val="0070C0"/>
      </a:accent6>
      <a:hlink>
        <a:srgbClr val="44C1A3"/>
      </a:hlink>
      <a:folHlink>
        <a:srgbClr val="44C1A3"/>
      </a:folHlink>
    </a:clrScheme>
    <a:fontScheme name="Personnalisé 1">
      <a:majorFont>
        <a:latin typeface="Bitter"/>
        <a:ea typeface=""/>
        <a:cs typeface=""/>
      </a:majorFont>
      <a:minorFont>
        <a:latin typeface="Myriad Pro"/>
        <a:ea typeface=""/>
        <a:cs typeface="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pobdx" id="{624C7554-4FFD-964C-9987-67702766A9BB}" vid="{54BDD8AB-0C7C-AC43-A001-E078F96B8E5E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Scpobdx</Template>
  <TotalTime>329</TotalTime>
  <Words>271</Words>
  <Application>Microsoft Macintosh PowerPoint</Application>
  <PresentationFormat>Grand écran</PresentationFormat>
  <Paragraphs>40</Paragraphs>
  <Slides>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5" baseType="lpstr">
      <vt:lpstr>Aptos</vt:lpstr>
      <vt:lpstr>Bitter</vt:lpstr>
      <vt:lpstr>Calibri</vt:lpstr>
      <vt:lpstr>Myriad Pro</vt:lpstr>
      <vt:lpstr>Myriad Pro Light</vt:lpstr>
      <vt:lpstr>Playfair Display</vt:lpstr>
      <vt:lpstr>Wingdings</vt:lpstr>
      <vt:lpstr>Scpobdx</vt:lpstr>
      <vt:lpstr>Données : Enjeux, collecte et analyse Semestre 2 - Administration de la preuve (données quantitatives)</vt:lpstr>
      <vt:lpstr>Éléments de contexte</vt:lpstr>
      <vt:lpstr>Pourquoi ?</vt:lpstr>
      <vt:lpstr>Illustration : ma vie mon œuvre (?)</vt:lpstr>
      <vt:lpstr>Nota bene : je code comme une brouette</vt:lpstr>
      <vt:lpstr>Tour de table</vt:lpstr>
      <vt:lpstr>J’ai du bon data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Données : Enjeux, collecte et analyse S2 - Administration de la preuve (données quantitatives)</dc:title>
  <dc:creator>Léo Mignot</dc:creator>
  <cp:lastModifiedBy>Léo Mignot</cp:lastModifiedBy>
  <cp:revision>9</cp:revision>
  <dcterms:created xsi:type="dcterms:W3CDTF">2024-01-15T14:35:58Z</dcterms:created>
  <dcterms:modified xsi:type="dcterms:W3CDTF">2024-12-17T17:25:50Z</dcterms:modified>
</cp:coreProperties>
</file>